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  <p:sldMasterId id="2147483741" r:id="rId2"/>
  </p:sldMasterIdLst>
  <p:sldIdLst>
    <p:sldId id="256" r:id="rId3"/>
    <p:sldId id="257" r:id="rId4"/>
    <p:sldId id="264" r:id="rId5"/>
    <p:sldId id="276" r:id="rId6"/>
    <p:sldId id="275" r:id="rId7"/>
    <p:sldId id="263" r:id="rId8"/>
    <p:sldId id="277" r:id="rId9"/>
    <p:sldId id="268" r:id="rId10"/>
    <p:sldId id="271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A3B000"/>
    <a:srgbClr val="60B000"/>
    <a:srgbClr val="0086B0"/>
    <a:srgbClr val="00B0B0"/>
    <a:srgbClr val="00B07E"/>
    <a:srgbClr val="5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98232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5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8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21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96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88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91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6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58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04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96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83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5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18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99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80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2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45740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7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5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6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2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141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509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094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4/6/2025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6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Видео 3" descr="Проводом, связанный с маршрутизатором ядра">
            <a:extLst>
              <a:ext uri="{FF2B5EF4-FFF2-40B4-BE49-F238E27FC236}">
                <a16:creationId xmlns:a16="http://schemas.microsoft.com/office/drawing/2014/main" id="{0E6EA66E-62A9-49CA-9821-8359BB4681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lum bright="-9000" contrast="-53000"/>
          </a:blip>
          <a:srcRect t="88" r="-1" b="170"/>
          <a:stretch/>
        </p:blipFill>
        <p:spPr>
          <a:xfrm>
            <a:off x="0" y="0"/>
            <a:ext cx="12192000" cy="6859716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3357F1-15C8-4CE3-A716-91F8FB1235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6000"/>
                    </a14:imgEffect>
                  </a14:imgLayer>
                </a14:imgProps>
              </a:ext>
            </a:extLst>
          </a:blip>
          <a:srcRect t="60857"/>
          <a:stretch/>
        </p:blipFill>
        <p:spPr>
          <a:xfrm>
            <a:off x="10736122" y="6219825"/>
            <a:ext cx="1256456" cy="4234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9EFDCE-ECBD-4947-BD3A-59E20DB06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239" y="1352354"/>
            <a:ext cx="5127482" cy="26039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B31D225-1929-4A41-ABEF-3B86851B8BF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7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4410" y="5551973"/>
            <a:ext cx="599879" cy="59987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A2C510B-F2CD-4198-B578-AE5A53C0C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5085" y="3881551"/>
            <a:ext cx="5041829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3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0976700-EF24-4283-BD4C-65ADF8063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799156" y="383460"/>
            <a:ext cx="10593159" cy="1859048"/>
          </a:xfrm>
          <a:prstGeom prst="rect">
            <a:avLst/>
          </a:prstGeom>
          <a:solidFill>
            <a:schemeClr val="accent1">
              <a:alpha val="56000"/>
            </a:schemeClr>
          </a:solidFill>
          <a:effectLst>
            <a:softEdge rad="48260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C097C3E-3B6B-4CEE-82E5-A89200A15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5974705" y="2077099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9B383D1-745F-4624-8976-8833249B4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-45656" y="4079625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5689431-9974-45E9-BAEF-BEDDDD235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5966958" y="4107979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14A594F-3958-4739-AB90-3A0AE6270E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0" y="2095621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7000"/>
            </a:schemeClr>
          </a:solidFill>
          <a:effectLst>
            <a:softEdge rad="482600"/>
          </a:effectLst>
        </p:spPr>
      </p:pic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6A0C282-F5DC-4251-8D94-86771F1A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880" y="622762"/>
            <a:ext cx="12192528" cy="970450"/>
          </a:xfrm>
          <a:effectLst>
            <a:outerShdw dir="14400000">
              <a:srgbClr val="000000">
                <a:alpha val="60000"/>
              </a:srgbClr>
            </a:outerShdw>
          </a:effectLst>
        </p:spPr>
        <p:txBody>
          <a:bodyPr/>
          <a:lstStyle/>
          <a:p>
            <a:pPr algn="ctr"/>
            <a:r>
              <a:rPr lang="ru-RU" sz="4000" dirty="0"/>
              <a:t>Недостатки лазерной печати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D49B0-2473-41FB-AF7B-BE59FC59E5E8}"/>
              </a:ext>
            </a:extLst>
          </p:cNvPr>
          <p:cNvSpPr txBox="1"/>
          <p:nvPr/>
        </p:nvSpPr>
        <p:spPr>
          <a:xfrm>
            <a:off x="832362" y="2732330"/>
            <a:ext cx="47013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/>
              <a:t>При работе лазерного принтера выделяются озон, оксиды азота (NO₂, N₂O), ультрафиолетовое и инфракрасное излучение, а также частицы тонера;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7952DA-5365-4ABD-9C92-1E2ED97F6956}"/>
              </a:ext>
            </a:extLst>
          </p:cNvPr>
          <p:cNvSpPr txBox="1"/>
          <p:nvPr/>
        </p:nvSpPr>
        <p:spPr>
          <a:xfrm>
            <a:off x="6788426" y="2709376"/>
            <a:ext cx="4939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/>
              <a:t>Высокая пиковая потребляемая мощность, требуемая для прогрева узла закрепления тонера, не работает от маломощных источников питания.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6918D7-6FDD-493F-B9FE-2DB3B7C3B675}"/>
              </a:ext>
            </a:extLst>
          </p:cNvPr>
          <p:cNvSpPr txBox="1"/>
          <p:nvPr/>
        </p:nvSpPr>
        <p:spPr>
          <a:xfrm>
            <a:off x="6803353" y="4716334"/>
            <a:ext cx="48160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/>
              <a:t>Требуют равномерной толщины бумаги, высокого качества её бумажной смеси и обрезки краёв. Неровные края быстро пропиливают светочувствительный барабан.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0E063-1EFF-471B-9E07-12FEB0D3C561}"/>
              </a:ext>
            </a:extLst>
          </p:cNvPr>
          <p:cNvSpPr txBox="1"/>
          <p:nvPr/>
        </p:nvSpPr>
        <p:spPr>
          <a:xfrm>
            <a:off x="759828" y="4716334"/>
            <a:ext cx="50661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/>
              <a:t>Невысокое качество полутоновых изображений и больших закрашенных областей, так как достаточно сложно добиться равномерного распределения тонера;</a:t>
            </a:r>
          </a:p>
        </p:txBody>
      </p:sp>
    </p:spTree>
    <p:extLst>
      <p:ext uri="{BB962C8B-B14F-4D97-AF65-F5344CB8AC3E}">
        <p14:creationId xmlns:p14="http://schemas.microsoft.com/office/powerpoint/2010/main" val="127387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7A51168-CA44-45B9-840F-5C52771E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5974705" y="2106595"/>
            <a:ext cx="6162472" cy="237691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7F0AD7D-B7AF-4B44-A5E7-2E62A0846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3502" y="4158282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401F6BB-3DCD-4821-88B9-4244F47CA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5986625" y="4176804"/>
            <a:ext cx="6162472" cy="2243275"/>
          </a:xfrm>
          <a:prstGeom prst="rect">
            <a:avLst/>
          </a:prstGeom>
          <a:solidFill>
            <a:schemeClr val="accent1">
              <a:lumMod val="75000"/>
              <a:alpha val="76863"/>
            </a:schemeClr>
          </a:solidFill>
          <a:effectLst>
            <a:softEdge rad="482600"/>
          </a:effectLst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B8289D0-2578-4885-A461-141FBAE43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0" y="2125117"/>
            <a:ext cx="6162472" cy="2376915"/>
          </a:xfrm>
          <a:prstGeom prst="rect">
            <a:avLst/>
          </a:prstGeom>
          <a:solidFill>
            <a:schemeClr val="accent1">
              <a:lumMod val="75000"/>
              <a:alpha val="77000"/>
            </a:schemeClr>
          </a:solidFill>
          <a:effectLst>
            <a:softEdge rad="48260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658B06-1C3A-4BB5-B2BA-52AF81878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855036" y="373628"/>
            <a:ext cx="10593159" cy="1859048"/>
          </a:xfrm>
          <a:prstGeom prst="rect">
            <a:avLst/>
          </a:prstGeom>
          <a:solidFill>
            <a:schemeClr val="accent1">
              <a:alpha val="56000"/>
            </a:schemeClr>
          </a:solidFill>
          <a:effectLst>
            <a:softEdge rad="482600"/>
          </a:effectLst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623F784C-3669-412B-ABF8-8AA0F831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930"/>
            <a:ext cx="12192528" cy="970450"/>
          </a:xfrm>
          <a:effectLst>
            <a:outerShdw dir="14400000">
              <a:srgbClr val="000000">
                <a:alpha val="60000"/>
              </a:srgbClr>
            </a:outerShdw>
          </a:effectLst>
        </p:spPr>
        <p:txBody>
          <a:bodyPr/>
          <a:lstStyle/>
          <a:p>
            <a:pPr algn="ctr"/>
            <a:r>
              <a:rPr lang="ru-RU" sz="4000" dirty="0"/>
              <a:t>Недостатки лазерной печати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DB2DA-069A-4128-B46A-135B09586EA4}"/>
              </a:ext>
            </a:extLst>
          </p:cNvPr>
          <p:cNvSpPr txBox="1"/>
          <p:nvPr/>
        </p:nvSpPr>
        <p:spPr>
          <a:xfrm>
            <a:off x="888242" y="2696489"/>
            <a:ext cx="48036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/>
              <a:t>К поломке механизма может привести легкоплавкий пластик, клей и другие вещества, которые могут попасть на барабан или нагревательный элемент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92CF80-8C6F-47E8-8781-AA5CBDF58A9C}"/>
              </a:ext>
            </a:extLst>
          </p:cNvPr>
          <p:cNvSpPr txBox="1"/>
          <p:nvPr/>
        </p:nvSpPr>
        <p:spPr>
          <a:xfrm>
            <a:off x="6844306" y="2660858"/>
            <a:ext cx="4939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/>
              <a:t>Достаточно сложно организовать построчный и посимвольный вывод, большинство моделей допускают лишь печать всей страницы целиком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765EEE-DC52-463F-A2EC-AEE01E7E8A81}"/>
              </a:ext>
            </a:extLst>
          </p:cNvPr>
          <p:cNvSpPr txBox="1"/>
          <p:nvPr/>
        </p:nvSpPr>
        <p:spPr>
          <a:xfrm>
            <a:off x="6967389" y="5006053"/>
            <a:ext cx="4816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/>
              <a:t>Лазерные принтеры дороже струйных в среднем в 1,8 раза.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55E808-199A-4CF2-8F3D-1DF04C45338A}"/>
              </a:ext>
            </a:extLst>
          </p:cNvPr>
          <p:cNvSpPr txBox="1"/>
          <p:nvPr/>
        </p:nvSpPr>
        <p:spPr>
          <a:xfrm>
            <a:off x="939316" y="4878773"/>
            <a:ext cx="4599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/>
              <a:t>Перед началом печати требуют некоторого количества времени на прогрев узла закрепления</a:t>
            </a:r>
          </a:p>
        </p:txBody>
      </p:sp>
    </p:spTree>
    <p:extLst>
      <p:ext uri="{BB962C8B-B14F-4D97-AF65-F5344CB8AC3E}">
        <p14:creationId xmlns:p14="http://schemas.microsoft.com/office/powerpoint/2010/main" val="164465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A7ED35-2B6C-401D-904F-F951D808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7" y="447188"/>
            <a:ext cx="11906864" cy="970450"/>
          </a:xfrm>
        </p:spPr>
        <p:txBody>
          <a:bodyPr/>
          <a:lstStyle/>
          <a:p>
            <a:pPr algn="ctr"/>
            <a:r>
              <a:rPr lang="ru-RU" dirty="0"/>
              <a:t>Благодарим за внимание!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9819CB-09BE-4288-8694-5A6F5033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014" y="1766323"/>
            <a:ext cx="4470459" cy="44577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560300C-BF63-4B80-AD4C-2C5484899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98"/>
          <a:stretch/>
        </p:blipFill>
        <p:spPr>
          <a:xfrm>
            <a:off x="752269" y="1890712"/>
            <a:ext cx="2953162" cy="224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356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F5F56FC-29F2-4B2D-99F9-812CFDBDD6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4197" y="5352452"/>
            <a:ext cx="1380289" cy="1188372"/>
          </a:xfrm>
          <a:prstGeom prst="rect">
            <a:avLst/>
          </a:prstGeom>
          <a:noFill/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DB56A5-A340-466A-9DA0-A77FA172BE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7136306" y="5177230"/>
            <a:ext cx="4021872" cy="14054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9EFDCE-ECBD-4947-BD3A-59E20DB066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4373045" y="1106698"/>
            <a:ext cx="5664361" cy="2876572"/>
          </a:xfrm>
          <a:prstGeom prst="rect">
            <a:avLst/>
          </a:prstGeom>
          <a:noFill/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65B4E0D-7F8C-47F9-BBF8-806A1D5B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38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44" y="1619965"/>
            <a:ext cx="2443162" cy="18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1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587221-7BCD-4034-9BEE-6FFA509D73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0" y="0"/>
            <a:ext cx="12192529" cy="6858298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EAA01-CFFB-4A3E-8778-4BBE857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447188"/>
            <a:ext cx="10639425" cy="970450"/>
          </a:xfrm>
          <a:effectLst>
            <a:outerShdw dir="14400000">
              <a:srgbClr val="000000">
                <a:alpha val="60000"/>
              </a:srgbClr>
            </a:outerShdw>
          </a:effectLst>
        </p:spPr>
        <p:txBody>
          <a:bodyPr/>
          <a:lstStyle/>
          <a:p>
            <a:r>
              <a:rPr lang="ru-RU" sz="4800" dirty="0"/>
              <a:t>Что такое лазерная печать?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DC670A-158B-4A7D-9F00-2CC58E33C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040" y="1894322"/>
            <a:ext cx="3991896" cy="4896307"/>
          </a:xfrm>
        </p:spPr>
        <p:txBody>
          <a:bodyPr>
            <a:normAutofit/>
          </a:bodyPr>
          <a:lstStyle/>
          <a:p>
            <a:pPr marL="0" indent="265113" algn="just">
              <a:buNone/>
              <a:tabLst>
                <a:tab pos="628650" algn="l"/>
              </a:tabLst>
            </a:pPr>
            <a:r>
              <a:rPr lang="ru-RU" dirty="0"/>
              <a:t>Лазерная печать - это процесс электростатической цифровой печати. При нем создаётся высококачественный текст и графика.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F0907D-7E3F-4869-B10F-E5BEDBC037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45000"/>
          </a:blip>
          <a:stretch>
            <a:fillRect/>
          </a:stretch>
        </p:blipFill>
        <p:spPr>
          <a:xfrm>
            <a:off x="11207267" y="5987845"/>
            <a:ext cx="784708" cy="675601"/>
          </a:xfrm>
          <a:prstGeom prst="rect">
            <a:avLst/>
          </a:prstGeom>
          <a:noFill/>
          <a:effectLst/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949A0C3-00F5-4029-BE41-98820AFD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2" y="1894322"/>
            <a:ext cx="7207045" cy="501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0209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91860A-73FA-40D9-BD15-DED0C670B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t="50338" r="46989"/>
          <a:stretch/>
        </p:blipFill>
        <p:spPr>
          <a:xfrm>
            <a:off x="6452406" y="505387"/>
            <a:ext cx="5053781" cy="2577015"/>
          </a:xfrm>
          <a:prstGeom prst="rect">
            <a:avLst/>
          </a:prstGeom>
          <a:solidFill>
            <a:srgbClr val="8E0000">
              <a:alpha val="80000"/>
            </a:srgbClr>
          </a:solidFill>
          <a:effectLst>
            <a:softEdge rad="444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BB0E60-93CC-477A-B909-F85EE55E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r="46989"/>
          <a:stretch/>
        </p:blipFill>
        <p:spPr>
          <a:xfrm>
            <a:off x="253205" y="321013"/>
            <a:ext cx="5679227" cy="6215973"/>
          </a:xfrm>
          <a:prstGeom prst="rect">
            <a:avLst/>
          </a:prstGeom>
          <a:solidFill>
            <a:srgbClr val="8E0000">
              <a:alpha val="80000"/>
            </a:srgbClr>
          </a:solidFill>
          <a:effectLst>
            <a:softEdge rad="444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C518C8-8E4F-AD69-2558-27D07B4132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219615"/>
            <a:ext cx="5918994" cy="3714169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0149A-D9C6-44ED-A233-3F4E675843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20733" y="932947"/>
            <a:ext cx="4517128" cy="1181100"/>
          </a:xfrm>
          <a:effectLst>
            <a:outerShdw blurRad="50800" dist="50800" dir="5400000" algn="ctr" rotWithShape="0">
              <a:schemeClr val="bg1">
                <a:alpha val="31000"/>
              </a:schemeClr>
            </a:outerShdw>
          </a:effectLst>
        </p:spPr>
        <p:txBody>
          <a:bodyPr anchor="ctr"/>
          <a:lstStyle/>
          <a:p>
            <a:pPr algn="ctr"/>
            <a:r>
              <a:rPr lang="ru-RU" sz="3000" b="0" dirty="0">
                <a:solidFill>
                  <a:srgbClr val="FEFEFE">
                    <a:alpha val="82000"/>
                  </a:srgbClr>
                </a:solidFill>
              </a:rPr>
              <a:t>История создания</a:t>
            </a:r>
            <a:br>
              <a:rPr lang="ru-RU" sz="3000" b="0" dirty="0">
                <a:solidFill>
                  <a:srgbClr val="FEFEFE">
                    <a:alpha val="82000"/>
                  </a:srgbClr>
                </a:solidFill>
              </a:rPr>
            </a:br>
            <a:r>
              <a:rPr lang="ru-RU" sz="3000" b="0" dirty="0">
                <a:solidFill>
                  <a:srgbClr val="FEFEFE">
                    <a:alpha val="82000"/>
                  </a:srgbClr>
                </a:solidFill>
              </a:rPr>
              <a:t>лазерных </a:t>
            </a:r>
            <a:r>
              <a:rPr lang="ru-RU" sz="3000" b="0" dirty="0">
                <a:solidFill>
                  <a:srgbClr val="FEFEFE">
                    <a:alpha val="82000"/>
                  </a:srgbClr>
                </a:solidFill>
                <a:effectLst/>
              </a:rPr>
              <a:t>принтеров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9F3606-DBEC-4D4D-9D08-D73A4B299FC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7108" y="827378"/>
            <a:ext cx="5074204" cy="5392447"/>
          </a:xfrm>
        </p:spPr>
        <p:txBody>
          <a:bodyPr>
            <a:normAutofit fontScale="92500"/>
          </a:bodyPr>
          <a:lstStyle/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1938 г. – Честер Карлсон изобрёл</a:t>
            </a:r>
            <a:r>
              <a:rPr lang="ru-RU" sz="1800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ксерографию: сухая печать с использованием</a:t>
            </a:r>
            <a:r>
              <a:rPr lang="ru-RU" sz="1800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статического электричества.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1946 г. – первые успехи: сотрудничество с </a:t>
            </a:r>
            <a:r>
              <a:rPr lang="ru-RU" dirty="0" err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Haloid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Company</a:t>
            </a:r>
            <a:r>
              <a:rPr lang="en-US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,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позже стала Xerox.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1949 г. – первый коммерческий копир Model A (ручное управление).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1959 г. – автоматический копир Xerox 914, печать 7 </a:t>
            </a:r>
            <a:r>
              <a:rPr lang="ru-RU" dirty="0" err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стр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/мин, прообраз лазерных принтеров.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1978 г. – создан первый лазерный принтер: Xerox 9700 (120 </a:t>
            </a:r>
            <a:r>
              <a:rPr lang="ru-RU" dirty="0" err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стр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/мин, $350,000, огромный размер).</a:t>
            </a:r>
          </a:p>
          <a:p>
            <a:pPr algn="just"/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35EF620-A552-4209-A2A6-0AD5FD151F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83789">
            <a:off x="10026570" y="4473251"/>
            <a:ext cx="630206" cy="542581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08468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368EB73-157E-48D0-90BE-03EBF43A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r="46989"/>
          <a:stretch/>
        </p:blipFill>
        <p:spPr>
          <a:xfrm>
            <a:off x="347108" y="334297"/>
            <a:ext cx="5468334" cy="6213986"/>
          </a:xfrm>
          <a:prstGeom prst="rect">
            <a:avLst/>
          </a:prstGeom>
          <a:solidFill>
            <a:srgbClr val="580000">
              <a:alpha val="80000"/>
            </a:srgbClr>
          </a:solidFill>
          <a:effectLst>
            <a:softEdge rad="190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B054C6-E182-4B6D-AE0D-965BBCD9E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t="50338" r="46989"/>
          <a:stretch/>
        </p:blipFill>
        <p:spPr>
          <a:xfrm>
            <a:off x="6229713" y="-1155873"/>
            <a:ext cx="5439458" cy="3190065"/>
          </a:xfrm>
          <a:prstGeom prst="rect">
            <a:avLst/>
          </a:prstGeom>
          <a:solidFill>
            <a:srgbClr val="580000">
              <a:alpha val="77000"/>
            </a:srgbClr>
          </a:solidFill>
          <a:effectLst>
            <a:softEdge rad="4826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0149A-D9C6-44ED-A233-3F4E675843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20733" y="254522"/>
            <a:ext cx="4517128" cy="1181100"/>
          </a:xfrm>
          <a:effectLst>
            <a:outerShdw blurRad="50800" dist="50800" dir="5400000" algn="ctr" rotWithShape="0">
              <a:schemeClr val="bg1">
                <a:alpha val="31000"/>
              </a:schemeClr>
            </a:outerShdw>
          </a:effectLst>
        </p:spPr>
        <p:txBody>
          <a:bodyPr anchor="ctr"/>
          <a:lstStyle/>
          <a:p>
            <a:pPr algn="ctr"/>
            <a:r>
              <a:rPr lang="ru-RU" sz="3200" b="0" dirty="0">
                <a:solidFill>
                  <a:srgbClr val="FEFEFE">
                    <a:alpha val="87000"/>
                  </a:srgbClr>
                </a:solidFill>
              </a:rPr>
              <a:t>Как устроен лазерный принтер</a:t>
            </a:r>
            <a:endParaRPr lang="ru-RU" sz="3200" b="0" dirty="0">
              <a:effectLst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9F3606-DBEC-4D4D-9D08-D73A4B299FC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7107" y="560440"/>
            <a:ext cx="5158957" cy="5659386"/>
          </a:xfrm>
        </p:spPr>
        <p:txBody>
          <a:bodyPr>
            <a:normAutofit fontScale="77500" lnSpcReduction="20000"/>
          </a:bodyPr>
          <a:lstStyle/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В основе работы — статическое электричество, которое используется как временный «клей» для тонера.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Главная часть — фоторецептор (барабан) из фотопроводящего материала.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Сначала барабан заряжается положительным зарядом с помощью провода </a:t>
            </a:r>
            <a:r>
              <a:rPr lang="ru-RU" dirty="0" err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коронирования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Затем лазер разряжает нужные участки, создавая изображение или текст на барабане.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Положительно заряженный тонер прилипает только к разряженным областям.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Бумага получает отрицательный заряд и притягивает к себе тонер с барабана.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Через </a:t>
            </a:r>
            <a:r>
              <a:rPr lang="ru-RU" dirty="0" err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термофиксатор</a:t>
            </a: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(нагретая пара валов) тонер плавится и впекается в бумагу.</a:t>
            </a:r>
          </a:p>
          <a:p>
            <a:pPr indent="26987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После печати барабан очищается и перезаряжается — цикл повторяется.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35EF620-A552-4209-A2A6-0AD5FD15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83789">
            <a:off x="10026570" y="4473251"/>
            <a:ext cx="630206" cy="542581"/>
          </a:xfrm>
          <a:prstGeom prst="rect">
            <a:avLst/>
          </a:prstGeom>
          <a:noFill/>
          <a:effectLst/>
        </p:spPr>
      </p:pic>
      <p:pic>
        <p:nvPicPr>
          <p:cNvPr id="8" name="Объект 3">
            <a:extLst>
              <a:ext uri="{FF2B5EF4-FFF2-40B4-BE49-F238E27FC236}">
                <a16:creationId xmlns:a16="http://schemas.microsoft.com/office/drawing/2014/main" id="{9674F123-B482-4506-AAC0-B438DC6A6E25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9713" y="2574966"/>
            <a:ext cx="5379748" cy="3264322"/>
          </a:xfrm>
          <a:prstGeom prst="rect">
            <a:avLst/>
          </a:prstGeom>
          <a:noFill/>
          <a:effectLst>
            <a:glow rad="508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84742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2B3EFFA-36C8-4C6C-A4B9-B4DE1AADFE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</a:blip>
          <a:srcRect t="50338" r="46989"/>
          <a:stretch/>
        </p:blipFill>
        <p:spPr>
          <a:xfrm>
            <a:off x="6169725" y="-833002"/>
            <a:ext cx="5439458" cy="3443592"/>
          </a:xfrm>
          <a:prstGeom prst="rect">
            <a:avLst/>
          </a:prstGeom>
          <a:solidFill>
            <a:srgbClr val="580000">
              <a:alpha val="77000"/>
            </a:srgbClr>
          </a:solidFill>
          <a:effectLst>
            <a:softEdge rad="48260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D280D25-D973-45F6-8076-D0B3ABD3E5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</a:blip>
          <a:srcRect r="46989"/>
          <a:stretch/>
        </p:blipFill>
        <p:spPr>
          <a:xfrm>
            <a:off x="347108" y="457200"/>
            <a:ext cx="5379748" cy="6215973"/>
          </a:xfrm>
          <a:prstGeom prst="rect">
            <a:avLst/>
          </a:prstGeom>
          <a:solidFill>
            <a:srgbClr val="580000">
              <a:alpha val="80000"/>
            </a:srgbClr>
          </a:solidFill>
          <a:effectLst>
            <a:softEdge rad="190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0149A-D9C6-44ED-A233-3F4E675843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4769" y="383669"/>
            <a:ext cx="4766417" cy="1181100"/>
          </a:xfrm>
          <a:effectLst>
            <a:outerShdw blurRad="50800" dist="50800" dir="5400000" algn="ctr" rotWithShape="0">
              <a:schemeClr val="bg1">
                <a:alpha val="31000"/>
              </a:schemeClr>
            </a:outerShdw>
          </a:effectLst>
        </p:spPr>
        <p:txBody>
          <a:bodyPr anchor="ctr" anchorCtr="1"/>
          <a:lstStyle/>
          <a:p>
            <a:pPr algn="ctr"/>
            <a:r>
              <a:rPr lang="ru-RU" sz="3200" b="0" dirty="0">
                <a:solidFill>
                  <a:srgbClr val="FEFEFE">
                    <a:alpha val="87000"/>
                  </a:srgbClr>
                </a:solidFill>
              </a:rPr>
              <a:t>Как устроен лазерный принтер</a:t>
            </a:r>
            <a:endParaRPr lang="ru-RU" sz="3200" b="0" dirty="0">
              <a:solidFill>
                <a:srgbClr val="FEFEFE">
                  <a:alpha val="87000"/>
                </a:srgbClr>
              </a:solidFill>
              <a:effectLst/>
            </a:endParaRPr>
          </a:p>
        </p:txBody>
      </p:sp>
      <p:pic>
        <p:nvPicPr>
          <p:cNvPr id="7" name="Объект 3">
            <a:extLst>
              <a:ext uri="{FF2B5EF4-FFF2-40B4-BE49-F238E27FC236}">
                <a16:creationId xmlns:a16="http://schemas.microsoft.com/office/drawing/2014/main" id="{4E7EBBD9-93FD-E71A-F783-020043685F0A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7529" y="2685429"/>
            <a:ext cx="5379748" cy="3264322"/>
          </a:xfrm>
          <a:prstGeom prst="rect">
            <a:avLst/>
          </a:prstGeom>
          <a:noFill/>
          <a:effectLst>
            <a:glow rad="50800">
              <a:schemeClr val="tx1"/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338020-E11D-44EB-8678-077042C4D66A}"/>
              </a:ext>
            </a:extLst>
          </p:cNvPr>
          <p:cNvSpPr txBox="1"/>
          <p:nvPr/>
        </p:nvSpPr>
        <p:spPr>
          <a:xfrm>
            <a:off x="685422" y="973477"/>
            <a:ext cx="47031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ru-RU" sz="1400" dirty="0"/>
              <a:t>В основе работы — статическое электричество, которое используется как временный «клей» для тонера.</a:t>
            </a:r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endParaRPr lang="ru-RU" sz="1400" dirty="0"/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ru-RU" sz="1400" dirty="0"/>
              <a:t>Главная часть — фоторецептор (барабан) из фотопроводящего материала.</a:t>
            </a:r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endParaRPr lang="ru-RU" sz="1400" dirty="0"/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ru-RU" sz="1400" dirty="0"/>
              <a:t>Сначала барабан заряжается положительным зарядом с помощью провода </a:t>
            </a:r>
            <a:r>
              <a:rPr lang="ru-RU" sz="1400" dirty="0" err="1"/>
              <a:t>коронирования</a:t>
            </a:r>
            <a:r>
              <a:rPr lang="ru-RU" sz="1400" dirty="0"/>
              <a:t>.</a:t>
            </a:r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endParaRPr lang="ru-RU" sz="1400" dirty="0"/>
          </a:p>
          <a:p>
            <a:pPr indent="273050" algn="just"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ru-RU" sz="1400" dirty="0"/>
              <a:t>Затем лазер разряжает нужные участки, создавая изображение или текст на барабане.</a:t>
            </a:r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endParaRPr lang="ru-RU" sz="1400" dirty="0"/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ru-RU" sz="1400" dirty="0"/>
              <a:t>Положительно заряженный тонер прилипает только к разряженным областям.</a:t>
            </a:r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endParaRPr lang="ru-RU" sz="1400" dirty="0"/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ru-RU" sz="1400" dirty="0"/>
              <a:t>Бумага получает отрицательный заряд и притягивает к себе тонер с барабана.</a:t>
            </a:r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endParaRPr lang="ru-RU" sz="1400" dirty="0"/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ru-RU" sz="1400" dirty="0"/>
              <a:t>Через </a:t>
            </a:r>
            <a:r>
              <a:rPr lang="ru-RU" sz="1400" dirty="0" err="1"/>
              <a:t>термофиксатор</a:t>
            </a:r>
            <a:r>
              <a:rPr lang="ru-RU" sz="1400" dirty="0"/>
              <a:t> (нагретая пара валов) тонер плавится и впекается в бумагу.</a:t>
            </a:r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endParaRPr lang="ru-RU" sz="1400" dirty="0"/>
          </a:p>
          <a:p>
            <a:pPr indent="273050"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ru-RU" sz="1400" dirty="0"/>
              <a:t>После печати барабан очищается и перезаряжается — цикл повторяется.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F721A0A-7A0A-4DA4-AC1F-9F197FB4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biLevel thresh="50000"/>
          </a:blip>
          <a:stretch>
            <a:fillRect/>
          </a:stretch>
        </p:blipFill>
        <p:spPr>
          <a:xfrm>
            <a:off x="11192972" y="5976975"/>
            <a:ext cx="832421" cy="716680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82443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7B3EDA-343B-455C-9D97-5F21257BE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t="50338" r="46989"/>
          <a:stretch/>
        </p:blipFill>
        <p:spPr>
          <a:xfrm>
            <a:off x="6169725" y="-833002"/>
            <a:ext cx="5439458" cy="3443592"/>
          </a:xfrm>
          <a:prstGeom prst="rect">
            <a:avLst/>
          </a:prstGeom>
          <a:solidFill>
            <a:srgbClr val="580000">
              <a:alpha val="77000"/>
            </a:srgbClr>
          </a:solidFill>
          <a:effectLst>
            <a:softEdge rad="4826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938484E-9925-40D8-9A30-D946505E3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</a:blip>
          <a:srcRect r="46989"/>
          <a:stretch/>
        </p:blipFill>
        <p:spPr>
          <a:xfrm>
            <a:off x="579709" y="778211"/>
            <a:ext cx="5060052" cy="5846324"/>
          </a:xfrm>
          <a:prstGeom prst="rect">
            <a:avLst/>
          </a:prstGeom>
          <a:solidFill>
            <a:srgbClr val="580000">
              <a:alpha val="80000"/>
            </a:srgbClr>
          </a:solidFill>
          <a:effectLst>
            <a:softEdge rad="190500"/>
          </a:effec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841F09A-1741-49A2-B05B-7B5F24FE6DA7}"/>
              </a:ext>
            </a:extLst>
          </p:cNvPr>
          <p:cNvSpPr txBox="1">
            <a:spLocks/>
          </p:cNvSpPr>
          <p:nvPr/>
        </p:nvSpPr>
        <p:spPr>
          <a:xfrm>
            <a:off x="6504769" y="383669"/>
            <a:ext cx="4766417" cy="1181100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31000"/>
              </a:schemeClr>
            </a:outerShdw>
          </a:effectLst>
        </p:spPr>
        <p:txBody>
          <a:bodyPr vert="horz" lIns="91440" tIns="45720" rIns="91440" bIns="45720" rtlCol="0" anchor="ctr" anchorCtr="1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0">
                <a:solidFill>
                  <a:srgbClr val="FEFEFE">
                    <a:alpha val="87000"/>
                  </a:srgbClr>
                </a:solidFill>
              </a:rPr>
              <a:t>Цветная</a:t>
            </a:r>
            <a:br>
              <a:rPr lang="ru-RU" sz="3200" b="0">
                <a:solidFill>
                  <a:srgbClr val="FEFEFE">
                    <a:alpha val="87000"/>
                  </a:srgbClr>
                </a:solidFill>
              </a:rPr>
            </a:br>
            <a:r>
              <a:rPr lang="ru-RU" sz="3200" b="0">
                <a:solidFill>
                  <a:srgbClr val="FEFEFE">
                    <a:alpha val="87000"/>
                  </a:srgbClr>
                </a:solidFill>
              </a:rPr>
              <a:t>лазерная печать</a:t>
            </a:r>
            <a:endParaRPr lang="ru-RU" sz="3200" b="0" dirty="0">
              <a:solidFill>
                <a:srgbClr val="FEFEFE">
                  <a:alpha val="87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D9A98-C1E9-422A-A6D0-FF9663308412}"/>
              </a:ext>
            </a:extLst>
          </p:cNvPr>
          <p:cNvSpPr txBox="1"/>
          <p:nvPr/>
        </p:nvSpPr>
        <p:spPr>
          <a:xfrm>
            <a:off x="1169713" y="1262180"/>
            <a:ext cx="4119482" cy="4878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1) </a:t>
            </a:r>
            <a:r>
              <a:rPr lang="ru-RU" sz="2100" dirty="0" err="1"/>
              <a:t>Фотовал</a:t>
            </a:r>
            <a:endParaRPr lang="ru-RU" sz="2100" dirty="0"/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2) Зарядный валик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3) Лазер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4) Зеркало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5) Распределительная линза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6,7) Магнитный вал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8) Бумага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9) Дозирующее лезвие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10) Корпус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11) Печка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8270106-79D4-4985-9C95-44AEA472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biLevel thresh="50000"/>
          </a:blip>
          <a:stretch>
            <a:fillRect/>
          </a:stretch>
        </p:blipFill>
        <p:spPr>
          <a:xfrm>
            <a:off x="11192972" y="5976975"/>
            <a:ext cx="832421" cy="716680"/>
          </a:xfrm>
          <a:prstGeom prst="rect">
            <a:avLst/>
          </a:prstGeom>
          <a:noFill/>
          <a:effectLst/>
        </p:spPr>
      </p:pic>
      <p:pic>
        <p:nvPicPr>
          <p:cNvPr id="16" name="Объект 4" descr="Изображение выглядит как маркер, офисные принадлежности, пишущий прибор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D15011C-194D-4157-BABA-A61578448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" r="2" b="2"/>
          <a:stretch/>
        </p:blipFill>
        <p:spPr bwMode="auto">
          <a:xfrm>
            <a:off x="6504769" y="2712060"/>
            <a:ext cx="4434165" cy="3163445"/>
          </a:xfrm>
          <a:prstGeom prst="rect">
            <a:avLst/>
          </a:prstGeom>
          <a:noFill/>
          <a:effectLst>
            <a:glow rad="635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46284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2B3EFFA-36C8-4C6C-A4B9-B4DE1AADFE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</a:blip>
          <a:srcRect t="50338" r="46989"/>
          <a:stretch/>
        </p:blipFill>
        <p:spPr>
          <a:xfrm>
            <a:off x="6169725" y="-833002"/>
            <a:ext cx="5439458" cy="3443592"/>
          </a:xfrm>
          <a:prstGeom prst="rect">
            <a:avLst/>
          </a:prstGeom>
          <a:solidFill>
            <a:srgbClr val="580000">
              <a:alpha val="77000"/>
            </a:srgbClr>
          </a:solidFill>
          <a:effectLst>
            <a:softEdge rad="48260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D280D25-D973-45F6-8076-D0B3ABD3E5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</a:blip>
          <a:srcRect r="46989"/>
          <a:stretch/>
        </p:blipFill>
        <p:spPr>
          <a:xfrm>
            <a:off x="579709" y="778211"/>
            <a:ext cx="5060052" cy="5846324"/>
          </a:xfrm>
          <a:prstGeom prst="rect">
            <a:avLst/>
          </a:prstGeom>
          <a:solidFill>
            <a:srgbClr val="580000">
              <a:alpha val="80000"/>
            </a:srgbClr>
          </a:solidFill>
          <a:effectLst>
            <a:softEdge rad="190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0149A-D9C6-44ED-A233-3F4E675843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4769" y="383669"/>
            <a:ext cx="4766417" cy="1181100"/>
          </a:xfrm>
          <a:effectLst>
            <a:outerShdw blurRad="50800" dist="50800" dir="5400000" algn="ctr" rotWithShape="0">
              <a:schemeClr val="bg1">
                <a:alpha val="31000"/>
              </a:schemeClr>
            </a:outerShdw>
          </a:effectLst>
        </p:spPr>
        <p:txBody>
          <a:bodyPr anchor="ctr" anchorCtr="1"/>
          <a:lstStyle/>
          <a:p>
            <a:pPr algn="ctr"/>
            <a:r>
              <a:rPr lang="ru-RU" sz="3200" b="0" dirty="0">
                <a:solidFill>
                  <a:srgbClr val="FEFEFE">
                    <a:alpha val="87000"/>
                  </a:srgbClr>
                </a:solidFill>
                <a:effectLst/>
              </a:rPr>
              <a:t>Цветная</a:t>
            </a:r>
            <a:br>
              <a:rPr lang="ru-RU" sz="3200" b="0" dirty="0">
                <a:solidFill>
                  <a:srgbClr val="FEFEFE">
                    <a:alpha val="87000"/>
                  </a:srgbClr>
                </a:solidFill>
                <a:effectLst/>
              </a:rPr>
            </a:br>
            <a:r>
              <a:rPr lang="ru-RU" sz="3200" b="0" dirty="0">
                <a:solidFill>
                  <a:srgbClr val="FEFEFE">
                    <a:alpha val="87000"/>
                  </a:srgbClr>
                </a:solidFill>
                <a:effectLst/>
              </a:rPr>
              <a:t>лазерная печать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338020-E11D-44EB-8678-077042C4D66A}"/>
              </a:ext>
            </a:extLst>
          </p:cNvPr>
          <p:cNvSpPr txBox="1"/>
          <p:nvPr/>
        </p:nvSpPr>
        <p:spPr>
          <a:xfrm>
            <a:off x="1169713" y="1262180"/>
            <a:ext cx="4119482" cy="4878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1) </a:t>
            </a:r>
            <a:r>
              <a:rPr lang="ru-RU" sz="2100" dirty="0" err="1"/>
              <a:t>Фотовал</a:t>
            </a:r>
            <a:endParaRPr lang="ru-RU" sz="2100" dirty="0"/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2) Зарядный валик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3) Лазер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4) Зеркало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5) Распределительная линза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6,7) Магнитный вал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8) Бумага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9) Дозирующее лезвие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10) Корпус</a:t>
            </a:r>
          </a:p>
          <a:p>
            <a:pPr>
              <a:lnSpc>
                <a:spcPct val="150000"/>
              </a:lnSpc>
              <a:tabLst>
                <a:tab pos="622300" algn="l"/>
              </a:tabLst>
            </a:pPr>
            <a:r>
              <a:rPr lang="ru-RU" sz="2100" dirty="0"/>
              <a:t>11) Печка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F721A0A-7A0A-4DA4-AC1F-9F197FB431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biLevel thresh="50000"/>
          </a:blip>
          <a:stretch>
            <a:fillRect/>
          </a:stretch>
        </p:blipFill>
        <p:spPr>
          <a:xfrm>
            <a:off x="11192972" y="5976975"/>
            <a:ext cx="832421" cy="716680"/>
          </a:xfrm>
          <a:prstGeom prst="rect">
            <a:avLst/>
          </a:prstGeom>
          <a:noFill/>
          <a:effectLst/>
        </p:spPr>
      </p:pic>
      <p:pic>
        <p:nvPicPr>
          <p:cNvPr id="8" name="Объект 4" descr="Изображение выглядит как маркер, офисные принадлежности, пишущий прибор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F0AFCCD-27AE-F21D-B3D8-94CA8A0F8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" r="2" b="2"/>
          <a:stretch/>
        </p:blipFill>
        <p:spPr bwMode="auto">
          <a:xfrm>
            <a:off x="6504769" y="2712060"/>
            <a:ext cx="4434165" cy="3163445"/>
          </a:xfrm>
          <a:prstGeom prst="rect">
            <a:avLst/>
          </a:prstGeom>
          <a:noFill/>
          <a:effectLst>
            <a:glow rad="635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981219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C89B67-A87C-40E7-A55A-1C4198CD2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799156" y="9833"/>
            <a:ext cx="10593159" cy="2135523"/>
          </a:xfrm>
          <a:prstGeom prst="rect">
            <a:avLst/>
          </a:prstGeom>
          <a:solidFill>
            <a:srgbClr val="7030A0">
              <a:alpha val="45000"/>
            </a:srgbClr>
          </a:solidFill>
          <a:effectLst>
            <a:softEdge rad="4826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A07A44-42CE-45FE-AC6B-DC6F64464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5974705" y="1990581"/>
            <a:ext cx="6162472" cy="2243275"/>
          </a:xfrm>
          <a:prstGeom prst="rect">
            <a:avLst/>
          </a:prstGeom>
          <a:solidFill>
            <a:srgbClr val="00B0B0">
              <a:alpha val="76863"/>
            </a:srgbClr>
          </a:solidFill>
          <a:effectLst>
            <a:softEdge rad="4826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DB53F1-8CBB-4C5B-AB65-84B89247E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101825" y="4042268"/>
            <a:ext cx="6162472" cy="2243275"/>
          </a:xfrm>
          <a:prstGeom prst="rect">
            <a:avLst/>
          </a:prstGeom>
          <a:solidFill>
            <a:srgbClr val="0086B0">
              <a:alpha val="76863"/>
            </a:srgbClr>
          </a:solidFill>
          <a:effectLst>
            <a:softEdge rad="4826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A0AC47-85BE-4C18-81B1-6227DAB75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6045617" y="4060790"/>
            <a:ext cx="6162472" cy="2243275"/>
          </a:xfrm>
          <a:prstGeom prst="rect">
            <a:avLst/>
          </a:prstGeom>
          <a:solidFill>
            <a:srgbClr val="A3B000">
              <a:alpha val="76863"/>
            </a:srgbClr>
          </a:solidFill>
          <a:effectLst>
            <a:softEdge rad="48260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5FD150-4AA6-4255-9F73-CEB5F4DF7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0338" r="46989" b="23188"/>
          <a:stretch/>
        </p:blipFill>
        <p:spPr>
          <a:xfrm>
            <a:off x="0" y="2009103"/>
            <a:ext cx="6162472" cy="2243275"/>
          </a:xfrm>
          <a:prstGeom prst="rect">
            <a:avLst/>
          </a:prstGeom>
          <a:solidFill>
            <a:srgbClr val="00B050">
              <a:alpha val="77000"/>
            </a:srgbClr>
          </a:solidFill>
          <a:effectLst>
            <a:softEdge rad="482600"/>
          </a:effec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5CE30A98-A6B9-48E9-90B3-68A54025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" y="426908"/>
            <a:ext cx="12192528" cy="970450"/>
          </a:xfrm>
          <a:effectLst>
            <a:outerShdw dir="14400000">
              <a:srgbClr val="000000">
                <a:alpha val="60000"/>
              </a:srgbClr>
            </a:outerShdw>
          </a:effectLst>
        </p:spPr>
        <p:txBody>
          <a:bodyPr/>
          <a:lstStyle/>
          <a:p>
            <a:pPr algn="ctr"/>
            <a:r>
              <a:rPr lang="ru-RU" dirty="0"/>
              <a:t>Преимущества лазерных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AB8F1-A5E4-4007-8238-48FC6ABAF071}"/>
              </a:ext>
            </a:extLst>
          </p:cNvPr>
          <p:cNvSpPr txBox="1"/>
          <p:nvPr/>
        </p:nvSpPr>
        <p:spPr>
          <a:xfrm>
            <a:off x="834163" y="2715243"/>
            <a:ext cx="4740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600" dirty="0"/>
              <a:t>Высокая скорость печати, высокое качество и разрешение получаемого изображения без использования специальной бумаги;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597CF-0C22-41C3-B5A1-6F61C4A41A5B}"/>
              </a:ext>
            </a:extLst>
          </p:cNvPr>
          <p:cNvSpPr txBox="1"/>
          <p:nvPr/>
        </p:nvSpPr>
        <p:spPr>
          <a:xfrm>
            <a:off x="6672791" y="2679382"/>
            <a:ext cx="47546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600" dirty="0"/>
              <a:t>Высокая долговечность отпечатка, стойкость к выгоранию и влаге, отсутствие растекания тонера по бумаге;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CCE7B9-8199-41A0-8D83-66614A37BE59}"/>
              </a:ext>
            </a:extLst>
          </p:cNvPr>
          <p:cNvSpPr txBox="1"/>
          <p:nvPr/>
        </p:nvSpPr>
        <p:spPr>
          <a:xfrm>
            <a:off x="6906739" y="4821272"/>
            <a:ext cx="4430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600" dirty="0"/>
              <a:t>Низкая стоимость отпечатка;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0989C-A402-48F5-8BAF-DF1ED9BE6FAA}"/>
              </a:ext>
            </a:extLst>
          </p:cNvPr>
          <p:cNvSpPr txBox="1"/>
          <p:nvPr/>
        </p:nvSpPr>
        <p:spPr>
          <a:xfrm>
            <a:off x="793912" y="4776190"/>
            <a:ext cx="4961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600" dirty="0"/>
              <a:t>Не требовательны к впитывающим свойствам бумаги, могут печатать на некоторых видах пластика;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9EF36-A98F-48E5-9CE1-01441C95C4F3}"/>
              </a:ext>
            </a:extLst>
          </p:cNvPr>
          <p:cNvSpPr txBox="1"/>
          <p:nvPr/>
        </p:nvSpPr>
        <p:spPr>
          <a:xfrm>
            <a:off x="6906739" y="5169483"/>
            <a:ext cx="4430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600" dirty="0"/>
              <a:t>Расходуют достаточно недорогой тонер.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187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олки">
  <a:themeElements>
    <a:clrScheme name="Другая 1">
      <a:dk1>
        <a:srgbClr val="FF0000"/>
      </a:dk1>
      <a:lt1>
        <a:sysClr val="window" lastClr="FFFFFF"/>
      </a:lt1>
      <a:dk2>
        <a:srgbClr val="FF0000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Цитаты">
  <a:themeElements>
    <a:clrScheme name="Другая 2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F0000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252</TotalTime>
  <Words>599</Words>
  <Application>Microsoft Office PowerPoint</Application>
  <PresentationFormat>Широкоэкранный</PresentationFormat>
  <Paragraphs>72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Century Gothic</vt:lpstr>
      <vt:lpstr>Franklin Gothic Book</vt:lpstr>
      <vt:lpstr>Times New Roman</vt:lpstr>
      <vt:lpstr>Wingdings 2</vt:lpstr>
      <vt:lpstr>Уголки</vt:lpstr>
      <vt:lpstr>Цитаты</vt:lpstr>
      <vt:lpstr>Презентация PowerPoint</vt:lpstr>
      <vt:lpstr>Презентация PowerPoint</vt:lpstr>
      <vt:lpstr>Что такое лазерная печать?</vt:lpstr>
      <vt:lpstr>История создания лазерных принтеров</vt:lpstr>
      <vt:lpstr>Как устроен лазерный принтер</vt:lpstr>
      <vt:lpstr>Как устроен лазерный принтер</vt:lpstr>
      <vt:lpstr>Презентация PowerPoint</vt:lpstr>
      <vt:lpstr>Цветная лазерная печать</vt:lpstr>
      <vt:lpstr>Преимущества лазерных</vt:lpstr>
      <vt:lpstr>Недостатки лазерной печати</vt:lpstr>
      <vt:lpstr>Недостатки лазерной печати</vt:lpstr>
      <vt:lpstr>Благодарим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Владислав Маслов</dc:creator>
  <cp:lastModifiedBy>Владислав Маслов</cp:lastModifiedBy>
  <cp:revision>101</cp:revision>
  <dcterms:created xsi:type="dcterms:W3CDTF">2025-04-06T15:47:02Z</dcterms:created>
  <dcterms:modified xsi:type="dcterms:W3CDTF">2025-04-06T20:07:56Z</dcterms:modified>
</cp:coreProperties>
</file>